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81" r:id="rId20"/>
    <p:sldId id="266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0" d="100"/>
          <a:sy n="80" d="100"/>
        </p:scale>
        <p:origin x="48" y="-384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2BD0C1A0-48AB-46A2-9DB3-50C1DD1F533C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328996C-DF1E-45F4-80FD-86472FDB10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CE4E0239-3B87-47CD-94EA-3F4EA8D548B0}" type="datetime1">
              <a:rPr lang="it-IT" smtClean="0"/>
              <a:pPr/>
              <a:t>18/01/2023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6DF8F48A-6110-47DA-8521-A1D1FFD22FE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DF8F48A-6110-47DA-8521-A1D1FFD22F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DF8F48A-6110-47DA-8521-A1D1FFD22FEF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9C4250E-64E0-4EC5-9213-BD7F5096714B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87AF9AB-A3C4-4A58-848E-CCA940ED1FEC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0700696-E469-4430-92A7-74A06E196FEF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01DF7C0-CB4F-4166-9896-2E08801E7105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lang="it-IT" sz="60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1C37A476-6C85-410E-B777-333B8E74E898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E050F36-CC87-4833-84CE-1784AB20E5C5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lang="it-IT" sz="2400" b="1"/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lang="it-IT" sz="2400" b="1"/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2326DD2-481D-43FC-9328-6B7AFF7F5383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F9A68A72-CC0A-4348-9DED-22D956DE44F6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C6C72A8-E742-485B-937D-4D1041F1C0A0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F54ACDC-5125-40D7-A8C9-57C9B3849181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891265B-DBAA-4D87-A94A-0E214B1F8F78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48C05A5-518F-4B2A-9C12-BB199F81A7AA}" type="datetime1">
              <a:rPr lang="it-IT" smtClean="0"/>
              <a:t>18/01/2023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Risorse umane diapositiva 1</a:t>
            </a:r>
          </a:p>
        </p:txBody>
      </p:sp>
      <p:grpSp>
        <p:nvGrpSpPr>
          <p:cNvPr id="21" name="Gruppo 20" descr="Questa immagine è un logo con scritto &quot;24&quot;. ">
            <a:extLst>
              <a:ext uri="{FF2B5EF4-FFF2-40B4-BE49-F238E27FC236}">
                <a16:creationId xmlns:a16="http://schemas.microsoft.com/office/drawing/2014/main" id="{FBE0CB24-B318-4A75-829C-F2AFFC048326}"/>
              </a:ext>
            </a:extLst>
          </p:cNvPr>
          <p:cNvGrpSpPr/>
          <p:nvPr/>
        </p:nvGrpSpPr>
        <p:grpSpPr>
          <a:xfrm>
            <a:off x="695930" y="587345"/>
            <a:ext cx="530996" cy="530996"/>
            <a:chOff x="1116392" y="531685"/>
            <a:chExt cx="530996" cy="530996"/>
          </a:xfrm>
        </p:grpSpPr>
        <p:sp>
          <p:nvSpPr>
            <p:cNvPr id="22" name="Rettangolo: Angoli arrotondati 21">
              <a:extLst>
                <a:ext uri="{FF2B5EF4-FFF2-40B4-BE49-F238E27FC236}">
                  <a16:creationId xmlns:a16="http://schemas.microsoft.com/office/drawing/2014/main" id="{D6FFCD8A-D531-4D2A-AABF-370BF35DF0FD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</a:lstStyle>
            <a:p>
              <a:pPr algn="ctr" rtl="0"/>
              <a:endParaRPr lang="it-IT" dirty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141B387A-E007-4189-8E98-2F8E5B7C9511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25" name="Figura a mano libera 11">
                <a:hlinkClick r:id="rId3"/>
                <a:extLst>
                  <a:ext uri="{FF2B5EF4-FFF2-40B4-BE49-F238E27FC236}">
                    <a16:creationId xmlns:a16="http://schemas.microsoft.com/office/drawing/2014/main" id="{CA3FECAC-E569-460A-8F81-CECE58A61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  <p:sp>
            <p:nvSpPr>
              <p:cNvPr id="26" name="Figura a mano libera 12">
                <a:extLst>
                  <a:ext uri="{FF2B5EF4-FFF2-40B4-BE49-F238E27FC236}">
                    <a16:creationId xmlns:a16="http://schemas.microsoft.com/office/drawing/2014/main" id="{7CB7D654-7384-4C22-9BEF-3BF3A786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</p:grpSp>
      </p:grpSp>
      <p:grpSp>
        <p:nvGrpSpPr>
          <p:cNvPr id="56" name="Gruppo 55" descr="Questa immagine è un'icona che rappresenta tre figure umane connesse tra loro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igura a mano libera 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58" name="Figura a mano libera 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59" name="Figura a mano libera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60" name="Figura a mano libera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4" name="Figura a mano libera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5" name="Figura a mano libera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6" name="Figura a mano libera 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7" name="Figura a mano libera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8" name="Figura a mano libera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</p:grpSp>
      <p:sp>
        <p:nvSpPr>
          <p:cNvPr id="24" name="Casella di tes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295519"/>
            <a:ext cx="48457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European Green Deal e </a:t>
            </a: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NextGenerationEU</a:t>
            </a:r>
            <a:endParaRPr lang="it-IT" sz="4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igura a mano libera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9" name="Figura a mano libera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0" name="Figura a mano libera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E7B63-2954-7C63-0A56-F7877A88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Ambiente e salute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6BAD96-7D06-D9F7-E93B-177A28915C29}"/>
              </a:ext>
            </a:extLst>
          </p:cNvPr>
          <p:cNvSpPr txBox="1"/>
          <p:nvPr/>
        </p:nvSpPr>
        <p:spPr>
          <a:xfrm>
            <a:off x="3048762" y="169068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Aria e acqua pulite, suolo sano e biodiversità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Edifici ristrutturati ed efficienti sotto il profilo energetico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Alimenti sani e a prezzi accessibili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CE7CE1-6CB2-A921-B1D8-04FB4E0FDCF5}"/>
              </a:ext>
            </a:extLst>
          </p:cNvPr>
          <p:cNvSpPr txBox="1"/>
          <p:nvPr/>
        </p:nvSpPr>
        <p:spPr>
          <a:xfrm>
            <a:off x="527304" y="2866751"/>
            <a:ext cx="11268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migliorare la qualità dell'aria e dell'acqua, a proteggere la biodiversità e a garantire edifici efficienti sotto il profilo energetico e alimenti sani a prezzi accessibili.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A18FCB-BE27-EBA8-954F-8DDD7B48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42" y="3886656"/>
            <a:ext cx="5673115" cy="24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9AC24-F57F-DBD2-9865-BFE4D185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1" y="338492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Trasporti e tecnologia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26058B-6655-931E-3FF0-D326EACBC460}"/>
              </a:ext>
            </a:extLst>
          </p:cNvPr>
          <p:cNvSpPr txBox="1"/>
          <p:nvPr/>
        </p:nvSpPr>
        <p:spPr>
          <a:xfrm>
            <a:off x="3571043" y="147810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Più trasporti pubblici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Energia più pulita e innovazione tecnologica pulita all'avanguardia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49C456-A52D-13F4-4A4C-4BC0B82FFB73}"/>
              </a:ext>
            </a:extLst>
          </p:cNvPr>
          <p:cNvSpPr txBox="1"/>
          <p:nvPr/>
        </p:nvSpPr>
        <p:spPr>
          <a:xfrm>
            <a:off x="363984" y="2803668"/>
            <a:ext cx="11620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promuovere trasporti pubblici più efficienti e a sostenere l'innovazione tecnologica pulita per ridurre le emissioni di gas a effetto serra.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5C42835-AD93-B59D-1993-0946CDFB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60" y="3429000"/>
            <a:ext cx="3442479" cy="34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113A2D-64BB-80EA-2C35-2E1F7955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92" y="23065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Prodotti e posti di lavoro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764AB3-9592-A146-78C8-DC04662624AF}"/>
              </a:ext>
            </a:extLst>
          </p:cNvPr>
          <p:cNvSpPr txBox="1"/>
          <p:nvPr/>
        </p:nvSpPr>
        <p:spPr>
          <a:xfrm>
            <a:off x="3173027" y="1556213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Prodotti più duraturi che possono essere riparati, riciclati e riutilizzati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Posti di lavoro e formazioni professionali adeguati alle esigenze future della transizione ecologica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Un'industria competitiva e resiliente a livello mondiale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62AA22-A4D5-50FF-928C-4FB032360E12}"/>
              </a:ext>
            </a:extLst>
          </p:cNvPr>
          <p:cNvSpPr txBox="1"/>
          <p:nvPr/>
        </p:nvSpPr>
        <p:spPr>
          <a:xfrm>
            <a:off x="491232" y="3105834"/>
            <a:ext cx="11700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promuovere prodotti più duraturi e a creare posti di lavoro e formazioni professionali adeguate alle esigenze future della transizione ecologica, per un'industria competitiva e resiliente a livello mondiale.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949AA49-A64C-3113-1000-D3EDBCE1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18" y="3943249"/>
            <a:ext cx="3755748" cy="26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1C7BDB-08A5-51E5-B6A3-71BF98E4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087BCF-3B38-280E-6423-BFDD89A8226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è un piano di ripresa dell'Unione Europea per affrontare le conseguenze economiche e sociali della pandemia di COVID-19.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61813AC-B563-B957-C638-E5F95442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21" y="2551775"/>
            <a:ext cx="7287957" cy="40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FD191-DBFE-4A2E-3687-F5FC44C0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di </a:t>
            </a:r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6044FA-D2BC-AE99-09FA-0E2C444BC043}"/>
              </a:ext>
            </a:extLst>
          </p:cNvPr>
          <p:cNvSpPr txBox="1"/>
          <p:nvPr/>
        </p:nvSpPr>
        <p:spPr>
          <a:xfrm>
            <a:off x="961008" y="169068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Rafforzare la resilienza dell'economia europea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Sostenere la ripresa economica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Finanziare politiche per un futuro sostenibile e inclusivo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277CB-D068-7D32-4673-7E512960D87C}"/>
              </a:ext>
            </a:extLst>
          </p:cNvPr>
          <p:cNvSpPr txBox="1"/>
          <p:nvPr/>
        </p:nvSpPr>
        <p:spPr>
          <a:xfrm>
            <a:off x="838200" y="2871900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mira a rafforzare la resilienza dell'economia europea, sostenere la ripresa economica e finanziare politiche per un futuro sostenibile e inclusivo.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D45A23A-BE8A-D0C2-86C0-078721F3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90" y="3776113"/>
            <a:ext cx="4326420" cy="2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2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39542-5FD1-7DAD-8911-0000B00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Finanziamento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FED785-6AFA-28EA-12F2-7DC751CD4DB1}"/>
              </a:ext>
            </a:extLst>
          </p:cNvPr>
          <p:cNvSpPr txBox="1"/>
          <p:nvPr/>
        </p:nvSpPr>
        <p:spPr>
          <a:xfrm>
            <a:off x="838200" y="1593515"/>
            <a:ext cx="1063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è finanziato da 1.800 miliardi di euro di investimenti, di cui 750 miliardi di euro di finanziamento a lungo termine e 1050 miliardi di euro di sovvenzioni.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6D3AE0-317F-9849-6DDE-D70FADE4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39" y="2709514"/>
            <a:ext cx="6087122" cy="36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689E4-D57E-B544-067C-145AF1C8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Misure di </a:t>
            </a:r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0F613-508F-B135-57B2-2788A7BB8539}"/>
              </a:ext>
            </a:extLst>
          </p:cNvPr>
          <p:cNvSpPr txBox="1"/>
          <p:nvPr/>
        </p:nvSpPr>
        <p:spPr>
          <a:xfrm>
            <a:off x="1049784" y="1690688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ripresa e la resilienza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transizione ecologica e digitale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coesione territoriale e la convergenza sociale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cooperazione territoriale europea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4F5E4B-554B-E348-488E-34B8B698E451}"/>
              </a:ext>
            </a:extLst>
          </p:cNvPr>
          <p:cNvSpPr txBox="1"/>
          <p:nvPr/>
        </p:nvSpPr>
        <p:spPr>
          <a:xfrm>
            <a:off x="838200" y="3105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prevede diverse misure per la ripresa e la resilienza, per la transizione ecologica e digitale, per la coesione territoriale e la convergenza sociale, e per la cooperazione territoriale europea.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5A5B7D-49B8-C839-BFB0-FABE4023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37372"/>
            <a:ext cx="6096000" cy="28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9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Risorse umane diapositiva 10</a:t>
            </a:r>
          </a:p>
        </p:txBody>
      </p:sp>
      <p:grpSp>
        <p:nvGrpSpPr>
          <p:cNvPr id="19" name="Gruppo 18" descr="Questa immagine è un logo con scritto &quot;24&quot;. ">
            <a:extLst>
              <a:ext uri="{FF2B5EF4-FFF2-40B4-BE49-F238E27FC236}">
                <a16:creationId xmlns:a16="http://schemas.microsoft.com/office/drawing/2014/main" id="{28514796-5CCE-4908-9069-378D749B8407}"/>
              </a:ext>
            </a:extLst>
          </p:cNvPr>
          <p:cNvGrpSpPr/>
          <p:nvPr/>
        </p:nvGrpSpPr>
        <p:grpSpPr>
          <a:xfrm>
            <a:off x="733192" y="531685"/>
            <a:ext cx="530996" cy="530996"/>
            <a:chOff x="1116392" y="531685"/>
            <a:chExt cx="530996" cy="530996"/>
          </a:xfrm>
        </p:grpSpPr>
        <p:sp>
          <p:nvSpPr>
            <p:cNvPr id="24" name="Rettangolo: Angoli arrotondati 23">
              <a:extLst>
                <a:ext uri="{FF2B5EF4-FFF2-40B4-BE49-F238E27FC236}">
                  <a16:creationId xmlns:a16="http://schemas.microsoft.com/office/drawing/2014/main" id="{3DAFE0C3-ADBF-4568-8971-E7BB1DC18FCF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</a:lstStyle>
            <a:p>
              <a:pPr algn="ctr" rtl="0"/>
              <a:endParaRPr lang="it-IT" dirty="0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6C540A9-B6C9-4A39-B2A9-F8D99AAA7515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27" name="Figura a mano libera 11">
                <a:hlinkClick r:id="rId3"/>
                <a:extLst>
                  <a:ext uri="{FF2B5EF4-FFF2-40B4-BE49-F238E27FC236}">
                    <a16:creationId xmlns:a16="http://schemas.microsoft.com/office/drawing/2014/main" id="{AFF915B9-3BC1-4270-81D2-171636BAF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  <p:sp>
            <p:nvSpPr>
              <p:cNvPr id="28" name="Figura a mano libera 12">
                <a:extLst>
                  <a:ext uri="{FF2B5EF4-FFF2-40B4-BE49-F238E27FC236}">
                    <a16:creationId xmlns:a16="http://schemas.microsoft.com/office/drawing/2014/main" id="{DD109419-50C7-4E35-AC9A-AE0655C35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</p:grpSp>
      </p:grpSp>
      <p:grpSp>
        <p:nvGrpSpPr>
          <p:cNvPr id="5" name="Gruppo 4" descr="Questa immagine è un'icona di tre persone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igura a mano libera 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" name="Figura a mano libera 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8" name="Figura a mano libera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9" name="Figura a mano libera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0" name="Figura a mano libera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1" name="Figura a mano libera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2" name="Figura a mano libera 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3" name="Figura a mano libera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4" name="Figura a mano libera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it-IT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Grazie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5358396"/>
            <a:ext cx="3536195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Lavoro svolto da :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Drozdowski Dawid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Lisai Loris Francesco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Somma Francesco </a:t>
            </a:r>
            <a:r>
              <a:rPr lang="it-IT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Salerio</a:t>
            </a:r>
            <a:endParaRPr lang="it-IT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90BC7-95EC-F9A4-A5C1-78EB1DE4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2F83EC-ED03-A34E-92A8-448C28C9CF88}"/>
              </a:ext>
            </a:extLst>
          </p:cNvPr>
          <p:cNvSpPr txBox="1"/>
          <p:nvPr/>
        </p:nvSpPr>
        <p:spPr>
          <a:xfrm>
            <a:off x="838200" y="1920240"/>
            <a:ext cx="1060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L'</a:t>
            </a:r>
            <a:r>
              <a:rPr lang="it-IT" dirty="0" err="1"/>
              <a:t>European</a:t>
            </a:r>
            <a:r>
              <a:rPr lang="it-IT" dirty="0"/>
              <a:t> Green Deal e </a:t>
            </a:r>
            <a:r>
              <a:rPr lang="it-IT" dirty="0" err="1"/>
              <a:t>NextGenerationEU</a:t>
            </a:r>
            <a:r>
              <a:rPr lang="it-IT" dirty="0"/>
              <a:t> sono due piani d'azione dell'Unione Europea per rendere l'economia dell'UE climaticamente neutrale entro il 2050 e rilanciare l'economia dalla crisi causata dalla pandemia.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82746E-5020-243A-E2E3-C6C4A7A4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18" y="2925866"/>
            <a:ext cx="6569964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377C14-EC55-0CA8-491A-8D1C723E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Cos'è il Green Deal europeo?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10CF48-3E40-3CDE-D513-8C4E14D31D2D}"/>
              </a:ext>
            </a:extLst>
          </p:cNvPr>
          <p:cNvSpPr txBox="1"/>
          <p:nvPr/>
        </p:nvSpPr>
        <p:spPr>
          <a:xfrm>
            <a:off x="1021080" y="2185416"/>
            <a:ext cx="10149840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Green Deal europeo è un pacchetto di iniziative strategiche per avviare l'UE sulla strada di una transizione verde, sostenendo la trasformazione dell'UE in una società equa e prospera con un'economia moderna e competitiva.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Iniziative incluse nel Green Deal: Il pacchetto comprende iniziative riguardanti clima, ambiente, energia, trasporti, industria, agricoltura e finanza sostenibile.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ruolo del Consiglio europeo e del Consiglio nel Green Deal: Il Green Deal europeo è stato avviato dalla Commissione nel dicembre 2019 e il Consiglio europeo ne ha preso atto nella riunione di dicembre dello stesso anno.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17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26C2E-BFDD-0856-E94F-4F7CA9B6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Pacchetto "Pronti per il 55%"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0A993A-5795-25F7-78F6-11A1632EBAFC}"/>
              </a:ext>
            </a:extLst>
          </p:cNvPr>
          <p:cNvSpPr txBox="1"/>
          <p:nvPr/>
        </p:nvSpPr>
        <p:spPr>
          <a:xfrm>
            <a:off x="941832" y="1993392"/>
            <a:ext cx="1013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pacchetto "Pronti per il 55%" mira a tradurre in normativa le ambizioni del Green Deal, con una serie di proposte per rivedere la legislazione in materia di clima e ridurre le emissioni di gas a effetto serra.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41C2C8-E61D-E183-3902-CBE34AEF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42" y="2597029"/>
            <a:ext cx="4543115" cy="46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88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7F019-358F-79D9-75E1-848F4762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Transizione giusta verso un'economia a basse emissioni di CO2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945C75-403C-73C4-D345-11B79411BD5A}"/>
              </a:ext>
            </a:extLst>
          </p:cNvPr>
          <p:cNvSpPr txBox="1"/>
          <p:nvPr/>
        </p:nvSpPr>
        <p:spPr>
          <a:xfrm>
            <a:off x="916249" y="2104008"/>
            <a:ext cx="1035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L'UE sta attuando un meccanismo per una transizione giusta per aiutare le regioni che dipendono fortemente dai combustibili fossili e dalle industrie ad alta intensità di carbonio a effettuare la transizione verso l'energia pulita.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614D33-0003-7231-45DC-976ED573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74" y="3042392"/>
            <a:ext cx="6427849" cy="36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868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1EA2F-70B0-7188-CDA4-53AD6886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Il meccanismo per una transizione giusta dell'UE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4A4297-906B-76EC-6465-20135858A967}"/>
              </a:ext>
            </a:extLst>
          </p:cNvPr>
          <p:cNvSpPr txBox="1"/>
          <p:nvPr/>
        </p:nvSpPr>
        <p:spPr>
          <a:xfrm>
            <a:off x="838200" y="2045795"/>
            <a:ext cx="10436441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meccanismo dell'UE per una transizione giusta aiuterà le regioni che dipendono fortemente dai combustibili fossili e dalle industrie ad alta intensità di carbonio a effettuare la transizione verso l'energia pulita. Il meccanismo contribuirà a mobilitare almeno 65-75 miliardi di EUR nel periodo 2021-2027 per sostenere: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Persone e comunità: agevolando le opportunità di lavoro e la riqualificazione, migliorando l'efficienza energetica degli alloggi e lottando contro la povertà energetica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Aziende: incentivando investimenti nella transizione verso tecnologie a basse emissioni di CO2, fornendo sostegno finanziario e investimenti per la ricerca e l'innovazione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 membri o regioni: investendo in nuovi posti di lavoro nell'economia verde, nel trasporto pubblico sostenibile, nella connettività digitale e in infrastrutture energetiche pulite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94685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74883-5A7B-5E5E-F3BF-43F43F3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A888C2-D167-1374-6F3A-541C6248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8" y="142041"/>
            <a:ext cx="6482864" cy="6573915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687FB044-BF76-FB07-E972-5E23EC3E68B8}"/>
              </a:ext>
            </a:extLst>
          </p:cNvPr>
          <p:cNvSpPr/>
          <p:nvPr/>
        </p:nvSpPr>
        <p:spPr>
          <a:xfrm>
            <a:off x="5406502" y="3438983"/>
            <a:ext cx="408373" cy="388398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88F4D6D9-DEE6-C717-48E8-85A8B8F12A17}"/>
              </a:ext>
            </a:extLst>
          </p:cNvPr>
          <p:cNvSpPr/>
          <p:nvPr/>
        </p:nvSpPr>
        <p:spPr>
          <a:xfrm>
            <a:off x="6205491" y="5504155"/>
            <a:ext cx="257453" cy="26633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78AA7C2-53A7-B488-BBCA-FCCFFD5B7C95}"/>
              </a:ext>
            </a:extLst>
          </p:cNvPr>
          <p:cNvSpPr/>
          <p:nvPr/>
        </p:nvSpPr>
        <p:spPr>
          <a:xfrm>
            <a:off x="7905750" y="5053012"/>
            <a:ext cx="228600" cy="219075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8B9214-B7EC-916F-1E1E-3A305AE6DC63}"/>
              </a:ext>
            </a:extLst>
          </p:cNvPr>
          <p:cNvSpPr/>
          <p:nvPr/>
        </p:nvSpPr>
        <p:spPr>
          <a:xfrm>
            <a:off x="7915275" y="4714875"/>
            <a:ext cx="228600" cy="219075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F4C33BD-D4E0-5737-172D-F28420B2B8A1}"/>
              </a:ext>
            </a:extLst>
          </p:cNvPr>
          <p:cNvSpPr/>
          <p:nvPr/>
        </p:nvSpPr>
        <p:spPr>
          <a:xfrm>
            <a:off x="4972050" y="3533775"/>
            <a:ext cx="285750" cy="293606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661EB0C-55ED-35C7-D1B7-2873C7F2FBE5}"/>
              </a:ext>
            </a:extLst>
          </p:cNvPr>
          <p:cNvSpPr/>
          <p:nvPr/>
        </p:nvSpPr>
        <p:spPr>
          <a:xfrm>
            <a:off x="6615112" y="3623133"/>
            <a:ext cx="485773" cy="47232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8624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77215-1CD7-A4D3-5F10-51875BB7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Il Fondo per una transizione giusta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4AC7D2-89DB-A334-FEF4-AF769894C4B0}"/>
              </a:ext>
            </a:extLst>
          </p:cNvPr>
          <p:cNvSpPr txBox="1"/>
          <p:nvPr/>
        </p:nvSpPr>
        <p:spPr>
          <a:xfrm>
            <a:off x="546716" y="1690688"/>
            <a:ext cx="10515600" cy="259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una dotazione complessiva di 17,5 miliardi di EUR, il Fondo per una transizione giusta è il primo pilastro del meccanismo per una transizione giusta dell'UE. Il Fondo fornisce un sostegno su misura volto ad attenuare i costi socioeconomici derivanti dalla transizione verde per le regioni dipendenti dai combustibili fossili e dalle industrie ad alte emissioni. Il Fondo sostiene investimenti in: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PMI e nuove imprese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Ricerca e innovazione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Tecnologie energetiche pulite e riduzione delle emissioni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Riqualificazione dei lavoratori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9BB0A-895A-3487-91F2-CA2FE6F0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109357"/>
            <a:ext cx="48768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407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23BA8-8F54-2F67-A159-1EF54FF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vantaggi del Green Deal europeo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D1231-FAF1-9101-8F52-265584920C4D}"/>
              </a:ext>
            </a:extLst>
          </p:cNvPr>
          <p:cNvSpPr txBox="1"/>
          <p:nvPr/>
        </p:nvSpPr>
        <p:spPr>
          <a:xfrm>
            <a:off x="838200" y="1864900"/>
            <a:ext cx="933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Green Deal europeo è un'iniziativa che mira a trasformare l'UE in un'economia moderna, efficiente sotto il profilo delle risorse e competitiva, garantendo un futuro sostenibile per l'Europa e per il mondo.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44EFAF-EA73-12C5-5BD4-194F742B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57" y="2962442"/>
            <a:ext cx="6057709" cy="34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89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238_TF33668227_Win32" id="{D4374F8E-B0D6-4B92-A4B5-DA8CB895024A}" vid="{A8FA975C-7EB2-4F54-A8D9-942FCE10879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A17EA8-7A9B-4350-B9C2-AA100F76C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40622C-5D03-4258-98D9-CB4F18C7FA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Risorse umane, da 24Slides</Template>
  <TotalTime>791</TotalTime>
  <Words>855</Words>
  <Application>Microsoft Office PowerPoint</Application>
  <PresentationFormat>Widescreen</PresentationFormat>
  <Paragraphs>62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Segoe UI</vt:lpstr>
      <vt:lpstr>Symbol</vt:lpstr>
      <vt:lpstr>Times New Roman</vt:lpstr>
      <vt:lpstr>Tema di Office</vt:lpstr>
      <vt:lpstr>Risorse umane diapositiva 1</vt:lpstr>
      <vt:lpstr>Introduzione </vt:lpstr>
      <vt:lpstr>Cos'è il Green Deal europeo?</vt:lpstr>
      <vt:lpstr>Pacchetto "Pronti per il 55%"</vt:lpstr>
      <vt:lpstr>Transizione giusta verso un'economia a basse emissioni di CO2</vt:lpstr>
      <vt:lpstr>Il meccanismo per una transizione giusta dell'UE </vt:lpstr>
      <vt:lpstr>Presentazione standard di PowerPoint</vt:lpstr>
      <vt:lpstr>Il Fondo per una transizione giusta</vt:lpstr>
      <vt:lpstr>I vantaggi del Green Deal europeo</vt:lpstr>
      <vt:lpstr>Ambiente e salute</vt:lpstr>
      <vt:lpstr>Trasporti e tecnologia</vt:lpstr>
      <vt:lpstr>Prodotti e posti di lavoro</vt:lpstr>
      <vt:lpstr>NextGenerationEU</vt:lpstr>
      <vt:lpstr>Obiettivi di NextGenerationEU</vt:lpstr>
      <vt:lpstr>Finanziamento</vt:lpstr>
      <vt:lpstr>Misure di NextGenerationEU</vt:lpstr>
      <vt:lpstr>Risorse umane diapositiva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Risorse umane diapositiva 1</dc:title>
  <dc:creator>Dawid</dc:creator>
  <cp:lastModifiedBy>Dawid</cp:lastModifiedBy>
  <cp:revision>2</cp:revision>
  <dcterms:created xsi:type="dcterms:W3CDTF">2023-01-17T07:44:33Z</dcterms:created>
  <dcterms:modified xsi:type="dcterms:W3CDTF">2023-01-18T09:13:34Z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